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0" r:id="rId3"/>
    <p:sldId id="27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4" r:id="rId12"/>
    <p:sldId id="265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20031"/>
    <a:srgbClr val="EC142E"/>
    <a:srgbClr val="E71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38" autoAdjust="0"/>
  </p:normalViewPr>
  <p:slideViewPr>
    <p:cSldViewPr>
      <p:cViewPr varScale="1">
        <p:scale>
          <a:sx n="116" d="100"/>
          <a:sy n="116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637DC1-76DF-4F06-A5B8-43B205982B89}" type="datetime1">
              <a:rPr lang="nl-NL" smtClean="0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EACE26-1B65-405B-848C-831F369562D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3926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720CB-2621-442C-9DD9-DC3950B74F8B}" type="datetime1">
              <a:rPr lang="nl-NL" smtClean="0"/>
              <a:pPr>
                <a:defRPr/>
              </a:pPr>
              <a:t>25-9-2017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0A2660-1B25-4C3D-A101-C5C90DF224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4701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84723"/>
            <a:ext cx="5572132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van deze</a:t>
            </a:r>
            <a:br>
              <a:rPr lang="nl-NL" dirty="0" smtClean="0"/>
            </a:br>
            <a:r>
              <a:rPr lang="nl-NL" dirty="0" smtClean="0"/>
              <a:t> presentatie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2260780"/>
            <a:ext cx="5572132" cy="5709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van de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rolijke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88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3762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d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88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151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jongen +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88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1192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man +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88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399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0870" y="1142984"/>
            <a:ext cx="4040188" cy="71438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357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35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657F964-2C2B-4E50-A6F4-CA6DD6EF6493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D3CD87A-397A-4E72-B84D-354C46F43D8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A1EAD5-1A36-459A-9800-B82BF692192D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84723"/>
            <a:ext cx="5572132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van deze</a:t>
            </a:r>
            <a:br>
              <a:rPr lang="nl-NL" dirty="0" smtClean="0"/>
            </a:br>
            <a:r>
              <a:rPr lang="nl-NL" dirty="0" smtClean="0"/>
              <a:t> presentatie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2260780"/>
            <a:ext cx="5572132" cy="5709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van de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52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84723"/>
            <a:ext cx="5572132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van deze</a:t>
            </a:r>
            <a:br>
              <a:rPr lang="nl-NL" dirty="0" smtClean="0"/>
            </a:br>
            <a:r>
              <a:rPr lang="nl-NL" dirty="0" smtClean="0"/>
              <a:t> presentatie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2260780"/>
            <a:ext cx="5572132" cy="5709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van de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99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84723"/>
            <a:ext cx="5572132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van deze</a:t>
            </a:r>
            <a:br>
              <a:rPr lang="nl-NL" dirty="0" smtClean="0"/>
            </a:br>
            <a:r>
              <a:rPr lang="nl-NL" dirty="0" smtClean="0"/>
              <a:t> presentatie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2260780"/>
            <a:ext cx="5572132" cy="5709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van de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29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84723"/>
            <a:ext cx="5572132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van deze</a:t>
            </a:r>
            <a:br>
              <a:rPr lang="nl-NL" dirty="0" smtClean="0"/>
            </a:br>
            <a:r>
              <a:rPr lang="nl-NL" dirty="0" smtClean="0"/>
              <a:t> presentatie</a:t>
            </a:r>
            <a:endParaRPr lang="nl-NL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5616" y="2260780"/>
            <a:ext cx="5572132" cy="5709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Subtitel van de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20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59" cy="1512242"/>
          </a:xfrm>
        </p:spPr>
        <p:txBody>
          <a:bodyPr/>
          <a:lstStyle>
            <a:lvl1pPr>
              <a:defRPr sz="4000" baseline="0">
                <a:solidFill>
                  <a:srgbClr val="E2003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67544" y="1815150"/>
            <a:ext cx="8284344" cy="442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16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88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275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jonge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0688"/>
            <a:ext cx="7848600" cy="518464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691680" y="6309320"/>
            <a:ext cx="430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264275" y="6309320"/>
            <a:ext cx="16335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8213030" y="6309320"/>
            <a:ext cx="67945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618DB21-BCE3-494C-A664-C25B57E8571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7663" y="622076"/>
            <a:ext cx="7848674" cy="518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689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2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071545"/>
            <a:ext cx="8229600" cy="511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09320"/>
            <a:ext cx="430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64275" y="6309320"/>
            <a:ext cx="1633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>
          <a:xfrm>
            <a:off x="8172400" y="6309320"/>
            <a:ext cx="67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algn="ctr">
              <a:defRPr/>
            </a:pPr>
            <a:fld id="{EA372BF1-8A93-46A0-BD97-04ADD0EA075F}" type="slidenum">
              <a:rPr lang="nl-NL" smtClean="0"/>
              <a:pPr algn="ctr">
                <a:defRPr/>
              </a:pPr>
              <a:t>‹#›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40929"/>
            <a:ext cx="1803811" cy="901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8" r:id="rId6"/>
    <p:sldLayoutId id="2147483679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80" r:id="rId14"/>
    <p:sldLayoutId id="2147483681" r:id="rId15"/>
    <p:sldLayoutId id="2147483682" r:id="rId1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E20031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2003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0031"/>
        </a:buClr>
        <a:buFont typeface="Arial" pitchFamily="34" charset="0"/>
        <a:buChar char="•"/>
        <a:defRPr sz="3200" kern="1200">
          <a:solidFill>
            <a:srgbClr val="404040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20031"/>
        </a:buClr>
        <a:buFont typeface="Arial" charset="0"/>
        <a:buChar char="–"/>
        <a:defRPr sz="2800" kern="1200">
          <a:solidFill>
            <a:srgbClr val="404040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20031"/>
        </a:buClr>
        <a:buFont typeface="Arial" charset="0"/>
        <a:buChar char="•"/>
        <a:defRPr sz="2400" kern="1200">
          <a:solidFill>
            <a:srgbClr val="404040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20031"/>
        </a:buClr>
        <a:buFont typeface="Arial" charset="0"/>
        <a:buChar char="–"/>
        <a:defRPr sz="2000" kern="1200">
          <a:solidFill>
            <a:srgbClr val="404040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20031"/>
        </a:buClr>
        <a:buFont typeface="Arial" charset="0"/>
        <a:buChar char="»"/>
        <a:defRPr sz="2000" kern="1200">
          <a:solidFill>
            <a:srgbClr val="404040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gouwe@trimbos.nl" TargetMode="External"/><Relationship Id="rId2" Type="http://schemas.openxmlformats.org/officeDocument/2006/relationships/hyperlink" Target="mailto:jkools@trimbos.n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7632848" cy="1418938"/>
          </a:xfrm>
        </p:spPr>
        <p:txBody>
          <a:bodyPr/>
          <a:lstStyle/>
          <a:p>
            <a:r>
              <a:rPr lang="hr-HR" dirty="0" smtClean="0"/>
              <a:t>Evaluacija Nacionalne strategije suzbijanja zlouporabe droga za razdoblje od </a:t>
            </a:r>
            <a:r>
              <a:rPr lang="nl-NL" dirty="0" smtClean="0"/>
              <a:t>2012</a:t>
            </a:r>
            <a:r>
              <a:rPr lang="hr-HR" dirty="0" smtClean="0"/>
              <a:t>. do </a:t>
            </a:r>
            <a:r>
              <a:rPr lang="nl-NL" dirty="0" smtClean="0"/>
              <a:t>2017</a:t>
            </a:r>
            <a:r>
              <a:rPr lang="hr-HR" dirty="0" smtClean="0"/>
              <a:t>. godine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4608512" cy="1656184"/>
          </a:xfrm>
        </p:spPr>
        <p:txBody>
          <a:bodyPr/>
          <a:lstStyle/>
          <a:p>
            <a:r>
              <a:rPr lang="en-GB" sz="2000" b="1" dirty="0"/>
              <a:t>John-Peter </a:t>
            </a:r>
            <a:r>
              <a:rPr lang="en-GB" sz="2000" b="1" dirty="0" err="1" smtClean="0"/>
              <a:t>Kools</a:t>
            </a:r>
            <a:r>
              <a:rPr lang="en-GB" sz="2000" b="1" dirty="0" smtClean="0"/>
              <a:t>,</a:t>
            </a:r>
          </a:p>
          <a:p>
            <a:r>
              <a:rPr lang="en-GB" sz="2000" b="1" dirty="0" err="1" smtClean="0"/>
              <a:t>Daan</a:t>
            </a:r>
            <a:r>
              <a:rPr lang="en-GB" sz="2000" b="1" dirty="0" smtClean="0"/>
              <a:t> van der </a:t>
            </a:r>
            <a:r>
              <a:rPr lang="en-GB" sz="2000" b="1" dirty="0" err="1" smtClean="0"/>
              <a:t>Gouwe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0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844824"/>
            <a:ext cx="8284344" cy="4392489"/>
          </a:xfrm>
        </p:spPr>
        <p:txBody>
          <a:bodyPr/>
          <a:lstStyle/>
          <a:p>
            <a:pPr lvl="0"/>
            <a:endParaRPr lang="en-US" sz="1400" b="1" dirty="0" smtClean="0"/>
          </a:p>
          <a:p>
            <a:pPr lvl="0"/>
            <a:r>
              <a:rPr lang="hr-HR" sz="1400" b="1" dirty="0" smtClean="0"/>
              <a:t>Nastaviti s pravnom reformom </a:t>
            </a:r>
            <a:r>
              <a:rPr lang="hr-HR" sz="1400" dirty="0" smtClean="0"/>
              <a:t>kako bi se osigurali bolji zdravstveni/socijalni rezultati te rasteretili kazneno-represivni sustavi. Povećana komunikacija omogućit će bolji uvid te razumijevanje među stručnjacima, dionicima te širom javnošću.</a:t>
            </a:r>
            <a:endParaRPr lang="nl-NL" sz="1400" dirty="0"/>
          </a:p>
          <a:p>
            <a:pPr lvl="0"/>
            <a:r>
              <a:rPr lang="hr-HR" sz="1400" dirty="0" smtClean="0"/>
              <a:t>Omogućiti strukturirano </a:t>
            </a:r>
            <a:r>
              <a:rPr lang="hr-HR" sz="1400" b="1" dirty="0" smtClean="0"/>
              <a:t>uključivanje civilnog društva/korisnika</a:t>
            </a:r>
            <a:r>
              <a:rPr lang="hr-HR" sz="1400" dirty="0" smtClean="0"/>
              <a:t>. </a:t>
            </a:r>
            <a:r>
              <a:rPr lang="hr-HR" sz="1400" dirty="0" err="1" smtClean="0"/>
              <a:t>Npr</a:t>
            </a:r>
            <a:r>
              <a:rPr lang="hr-HR" sz="1400" dirty="0" smtClean="0"/>
              <a:t>. preporučuje se </a:t>
            </a:r>
            <a:r>
              <a:rPr lang="hr-HR" sz="1400" b="1" dirty="0" smtClean="0"/>
              <a:t>procjena kvalitete među korisnicima</a:t>
            </a:r>
            <a:r>
              <a:rPr lang="hr-HR" sz="1400" dirty="0" smtClean="0"/>
              <a:t>, krajnjim korisnicima sustava tretmana, kao i osobama „izvan tretmana”.</a:t>
            </a:r>
            <a:r>
              <a:rPr lang="pl-PL" sz="1400" dirty="0" smtClean="0"/>
              <a:t> Razviti infrastrukturu za uključivanje civilnog društva.</a:t>
            </a:r>
            <a:endParaRPr lang="nl-NL" sz="1400" dirty="0"/>
          </a:p>
          <a:p>
            <a:r>
              <a:rPr lang="hr-HR" sz="1400" dirty="0" smtClean="0"/>
              <a:t>Konačna preporuka usmjerena je na </a:t>
            </a:r>
            <a:r>
              <a:rPr lang="hr-HR" sz="1400" b="1" dirty="0" smtClean="0"/>
              <a:t>pojednostavljenje i jačanje cjelokupnog sustava i procesa donošenja politika</a:t>
            </a:r>
            <a:r>
              <a:rPr lang="hr-HR" sz="1400" dirty="0" smtClean="0"/>
              <a:t>. Pregled i revizija trenutnog procesa donošenja politika.</a:t>
            </a:r>
          </a:p>
          <a:p>
            <a:pPr>
              <a:buNone/>
            </a:pPr>
            <a:r>
              <a:rPr lang="hr-HR" sz="1400" dirty="0" smtClean="0"/>
              <a:t/>
            </a:r>
            <a:br>
              <a:rPr lang="hr-HR" sz="1400" dirty="0" smtClean="0"/>
            </a:br>
            <a:endParaRPr lang="nl-NL" sz="1400" dirty="0"/>
          </a:p>
          <a:p>
            <a:endParaRPr lang="nl-NL" sz="1400" dirty="0"/>
          </a:p>
          <a:p>
            <a:pPr lvl="0"/>
            <a:endParaRPr lang="nl-NL" sz="1400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395536" y="476672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noProof="0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Preporuke (II)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12968" cy="1512242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hr-HR" sz="3200" dirty="0" smtClean="0"/>
              <a:t>Rasprava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124744"/>
            <a:ext cx="8284344" cy="5112569"/>
          </a:xfrm>
        </p:spPr>
        <p:txBody>
          <a:bodyPr/>
          <a:lstStyle/>
          <a:p>
            <a:endParaRPr lang="en-GB" sz="1900" dirty="0" smtClean="0"/>
          </a:p>
          <a:p>
            <a:r>
              <a:rPr lang="hr-HR" sz="1900" dirty="0" smtClean="0"/>
              <a:t>Percepcija među dionicima i širom javnošću:</a:t>
            </a:r>
          </a:p>
          <a:p>
            <a:pPr lvl="1"/>
            <a:r>
              <a:rPr lang="hr-HR" sz="1500" dirty="0" smtClean="0"/>
              <a:t>Fokus na ograničenja i nedostatke, percipiran je kao „glavni problem”</a:t>
            </a:r>
          </a:p>
          <a:p>
            <a:pPr lvl="1"/>
            <a:r>
              <a:rPr lang="hr-HR" sz="1500" dirty="0" smtClean="0"/>
              <a:t>Značajna postignuća </a:t>
            </a:r>
            <a:r>
              <a:rPr lang="nl-NL" sz="1500" dirty="0" smtClean="0"/>
              <a:t>(</a:t>
            </a:r>
            <a:r>
              <a:rPr lang="hr-HR" sz="1500" dirty="0" smtClean="0"/>
              <a:t>vezana uz uporabu </a:t>
            </a:r>
            <a:r>
              <a:rPr lang="hr-HR" sz="1500" dirty="0" err="1" smtClean="0"/>
              <a:t>opioida</a:t>
            </a:r>
            <a:r>
              <a:rPr lang="hr-HR" sz="1500" dirty="0" smtClean="0"/>
              <a:t>, krvlju prenosivih bolesti, zakonodavni sustav te postignuća na europskoj razini) su zanemarena</a:t>
            </a:r>
            <a:endParaRPr lang="nl-NL" sz="1500" dirty="0"/>
          </a:p>
          <a:p>
            <a:pPr lvl="0">
              <a:buNone/>
            </a:pPr>
            <a:endParaRPr lang="en-GB" sz="1900" dirty="0" smtClean="0"/>
          </a:p>
          <a:p>
            <a:pPr lvl="0"/>
            <a:r>
              <a:rPr lang="hr-HR" sz="2000" dirty="0" smtClean="0"/>
              <a:t>Strategije za suzbijanje zlouporabe droga su prikladne, no potrebno ih je ažurirati kako bi adekvatno odgovorile na postojeće trendove</a:t>
            </a:r>
            <a:endParaRPr lang="nl-NL" sz="1900" dirty="0"/>
          </a:p>
          <a:p>
            <a:pPr lvl="0"/>
            <a:r>
              <a:rPr lang="hr-HR" sz="1900" dirty="0" smtClean="0"/>
              <a:t>Poticati inovaciju u pristupima, intervencijama i uslugama</a:t>
            </a:r>
            <a:endParaRPr lang="en-GB" sz="1900" dirty="0" smtClean="0"/>
          </a:p>
          <a:p>
            <a:pPr lvl="0"/>
            <a:r>
              <a:rPr lang="hr-HR" sz="2000" dirty="0" smtClean="0"/>
              <a:t>Prema integriranijem „pristupu mentalnog zdravlja” (umjesto pristupa </a:t>
            </a:r>
            <a:r>
              <a:rPr lang="hr-HR" sz="2000" dirty="0" err="1" smtClean="0"/>
              <a:t>narkologije</a:t>
            </a:r>
            <a:r>
              <a:rPr lang="hr-HR" sz="2000" dirty="0" smtClean="0"/>
              <a:t> (</a:t>
            </a:r>
            <a:r>
              <a:rPr lang="hr-HR" sz="2000" dirty="0" err="1" smtClean="0"/>
              <a:t>eng</a:t>
            </a:r>
            <a:r>
              <a:rPr lang="hr-HR" sz="2000" dirty="0" smtClean="0"/>
              <a:t>. </a:t>
            </a:r>
            <a:r>
              <a:rPr lang="en-GB" sz="2000" i="1" dirty="0" err="1" smtClean="0"/>
              <a:t>narcology</a:t>
            </a:r>
            <a:r>
              <a:rPr lang="en-GB" sz="2000" i="1" dirty="0" smtClean="0"/>
              <a:t> pillar approach</a:t>
            </a:r>
            <a:r>
              <a:rPr lang="hr-HR" sz="2000" dirty="0" smtClean="0"/>
              <a:t>))</a:t>
            </a:r>
            <a:endParaRPr lang="en-GB" sz="1900" dirty="0"/>
          </a:p>
          <a:p>
            <a:pPr lvl="0"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213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12968" cy="1512242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nl-NL" sz="3200" dirty="0" err="1" smtClean="0"/>
              <a:t>Hvala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484785"/>
            <a:ext cx="8284344" cy="4752528"/>
          </a:xfrm>
        </p:spPr>
        <p:txBody>
          <a:bodyPr/>
          <a:lstStyle/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hr-HR" sz="2000" dirty="0" smtClean="0"/>
              <a:t>Za daljnje informacije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  <a:p>
            <a:pPr algn="ctr"/>
            <a:r>
              <a:rPr lang="nl-NL" sz="2000" dirty="0" smtClean="0">
                <a:hlinkClick r:id="rId2"/>
              </a:rPr>
              <a:t>jkools@trimbos.nl</a:t>
            </a:r>
            <a:endParaRPr lang="nl-NL" sz="2000" dirty="0" smtClean="0"/>
          </a:p>
          <a:p>
            <a:pPr algn="ctr"/>
            <a:r>
              <a:rPr lang="nl-NL" sz="2000" dirty="0" smtClean="0"/>
              <a:t>+31615048398</a:t>
            </a:r>
          </a:p>
          <a:p>
            <a:pPr algn="ctr"/>
            <a:endParaRPr lang="nl-NL" sz="2000" dirty="0"/>
          </a:p>
          <a:p>
            <a:pPr algn="ctr"/>
            <a:r>
              <a:rPr lang="nl-NL" sz="2000" dirty="0" smtClean="0">
                <a:hlinkClick r:id="rId3"/>
              </a:rPr>
              <a:t>dgouwe@trimbos.nl</a:t>
            </a:r>
            <a:endParaRPr lang="nl-NL" sz="2000" dirty="0" smtClean="0"/>
          </a:p>
          <a:p>
            <a:pPr algn="ctr"/>
            <a:r>
              <a:rPr lang="nl-NL" sz="2000" dirty="0" smtClean="0"/>
              <a:t>+3151677346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26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59" cy="1224135"/>
          </a:xfrm>
        </p:spPr>
        <p:txBody>
          <a:bodyPr/>
          <a:lstStyle/>
          <a:p>
            <a:r>
              <a:rPr lang="en-GB" dirty="0" err="1" smtClean="0"/>
              <a:t>Evalua</a:t>
            </a:r>
            <a:r>
              <a:rPr lang="hr-HR" dirty="0" err="1" smtClean="0"/>
              <a:t>cije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2011</a:t>
            </a:r>
            <a:r>
              <a:rPr lang="hr-HR" sz="2000" b="1" dirty="0" smtClean="0"/>
              <a:t>.</a:t>
            </a:r>
            <a:endParaRPr lang="nl-NL" sz="2000" b="1" dirty="0"/>
          </a:p>
          <a:p>
            <a:pPr lvl="0"/>
            <a:r>
              <a:rPr lang="hr-HR" sz="2000" dirty="0" smtClean="0"/>
              <a:t>evaluacija Nacionalne strategije suzbijanja zlouporabe droga </a:t>
            </a:r>
            <a:r>
              <a:rPr lang="en-GB" sz="2000" dirty="0" smtClean="0"/>
              <a:t>2006</a:t>
            </a:r>
            <a:r>
              <a:rPr lang="hr-HR" sz="2000" dirty="0" smtClean="0"/>
              <a:t>.</a:t>
            </a:r>
            <a:r>
              <a:rPr lang="en-GB" sz="2000" dirty="0" smtClean="0"/>
              <a:t>-2012</a:t>
            </a:r>
            <a:r>
              <a:rPr lang="hr-HR" sz="2000" dirty="0" smtClean="0"/>
              <a:t>.</a:t>
            </a:r>
            <a:r>
              <a:rPr lang="en-GB" sz="2000" dirty="0" smtClean="0"/>
              <a:t> (</a:t>
            </a:r>
            <a:r>
              <a:rPr lang="hr-HR" sz="2000" dirty="0" smtClean="0"/>
              <a:t>pripreme za</a:t>
            </a:r>
            <a:r>
              <a:rPr lang="en-GB" sz="2000" dirty="0" smtClean="0"/>
              <a:t> </a:t>
            </a:r>
            <a:r>
              <a:rPr lang="nl-NL" sz="2000" dirty="0" smtClean="0"/>
              <a:t>Nacionalnu strategiju suzbijanja zlouporabe droga 2012.-2017.</a:t>
            </a:r>
            <a:r>
              <a:rPr lang="en-GB" sz="2000" dirty="0" smtClean="0"/>
              <a:t>)</a:t>
            </a:r>
            <a:endParaRPr lang="nl-NL" sz="2000" dirty="0" smtClean="0"/>
          </a:p>
          <a:p>
            <a:pPr marL="400050" lvl="1" indent="0">
              <a:buNone/>
            </a:pPr>
            <a:r>
              <a:rPr lang="hr-HR" sz="1600" dirty="0" smtClean="0"/>
              <a:t>dodijeljeno od strane </a:t>
            </a:r>
            <a:r>
              <a:rPr lang="nl-NL" sz="1600" dirty="0" smtClean="0"/>
              <a:t>Vladin</a:t>
            </a:r>
            <a:r>
              <a:rPr lang="hr-HR" sz="1600" dirty="0" err="1" smtClean="0"/>
              <a:t>og</a:t>
            </a:r>
            <a:r>
              <a:rPr lang="nl-NL" sz="1600" dirty="0" smtClean="0"/>
              <a:t> Ured</a:t>
            </a:r>
            <a:r>
              <a:rPr lang="hr-HR" sz="1600" dirty="0" smtClean="0"/>
              <a:t>a</a:t>
            </a:r>
            <a:r>
              <a:rPr lang="nl-NL" sz="1600" dirty="0" smtClean="0"/>
              <a:t> za suzbijanje zlouporabe droga, OCDA (</a:t>
            </a:r>
            <a:r>
              <a:rPr lang="nl-NL" sz="1600" i="1" dirty="0" smtClean="0"/>
              <a:t>Office for Combating Drug Abuse</a:t>
            </a:r>
            <a:r>
              <a:rPr lang="nl-NL" sz="1600" dirty="0" smtClean="0"/>
              <a:t>)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2016</a:t>
            </a:r>
            <a:r>
              <a:rPr lang="hr-HR" sz="2000" b="1" dirty="0" smtClean="0"/>
              <a:t>.</a:t>
            </a:r>
            <a:endParaRPr lang="nl-NL" sz="2000" b="1" dirty="0"/>
          </a:p>
          <a:p>
            <a:pPr lvl="0"/>
            <a:r>
              <a:rPr lang="hr-HR" sz="2000" dirty="0" smtClean="0"/>
              <a:t>procjena</a:t>
            </a:r>
            <a:r>
              <a:rPr lang="hr-HR" sz="2000" dirty="0" smtClean="0">
                <a:solidFill>
                  <a:srgbClr val="FF0000"/>
                </a:solidFill>
              </a:rPr>
              <a:t> </a:t>
            </a:r>
            <a:r>
              <a:rPr lang="hr-HR" sz="2000" dirty="0" smtClean="0"/>
              <a:t>liječenja i tretmana ovisnosti o drogama u Republici Hrvatskoj</a:t>
            </a:r>
            <a:endParaRPr lang="nl-NL" sz="2000" dirty="0"/>
          </a:p>
          <a:p>
            <a:pPr marL="400050" lvl="1" indent="0">
              <a:buNone/>
            </a:pPr>
            <a:r>
              <a:rPr lang="hr-HR" sz="1600" dirty="0" smtClean="0"/>
              <a:t>dodijeljeno od strane </a:t>
            </a:r>
            <a:r>
              <a:rPr lang="nl-NL" sz="1600" dirty="0" smtClean="0"/>
              <a:t>Vladin</a:t>
            </a:r>
            <a:r>
              <a:rPr lang="hr-HR" sz="1600" dirty="0" err="1" smtClean="0"/>
              <a:t>og</a:t>
            </a:r>
            <a:r>
              <a:rPr lang="nl-NL" sz="1600" dirty="0" smtClean="0"/>
              <a:t> Ured</a:t>
            </a:r>
            <a:r>
              <a:rPr lang="hr-HR" sz="1600" dirty="0" smtClean="0"/>
              <a:t>a</a:t>
            </a:r>
            <a:r>
              <a:rPr lang="nl-NL" sz="1600" dirty="0" smtClean="0"/>
              <a:t> za suzbijanje zlouporabe droga </a:t>
            </a:r>
            <a:endParaRPr lang="hr-HR" sz="1600" dirty="0" smtClean="0"/>
          </a:p>
          <a:p>
            <a:pPr marL="400050" lvl="1" indent="0">
              <a:buNone/>
            </a:pPr>
            <a:r>
              <a:rPr lang="en-GB" sz="2000" dirty="0"/>
              <a:t> </a:t>
            </a:r>
            <a:endParaRPr lang="nl-NL" sz="2000" dirty="0"/>
          </a:p>
          <a:p>
            <a:pPr marL="0" indent="0">
              <a:buNone/>
            </a:pPr>
            <a:r>
              <a:rPr lang="en-GB" sz="2000" b="1" dirty="0" smtClean="0"/>
              <a:t>2017</a:t>
            </a:r>
            <a:r>
              <a:rPr lang="hr-HR" sz="2000" b="1" dirty="0" smtClean="0"/>
              <a:t>.</a:t>
            </a:r>
            <a:endParaRPr lang="nl-NL" sz="2000" b="1" dirty="0"/>
          </a:p>
          <a:p>
            <a:pPr lvl="0"/>
            <a:r>
              <a:rPr lang="hr-HR" sz="2000" dirty="0" smtClean="0"/>
              <a:t>evaluacija Nacionalne strategije suzbijanja zlouporabe droga </a:t>
            </a:r>
            <a:r>
              <a:rPr lang="en-GB" sz="2000" dirty="0" smtClean="0"/>
              <a:t>20</a:t>
            </a:r>
            <a:r>
              <a:rPr lang="hr-HR" sz="2000" dirty="0" smtClean="0"/>
              <a:t>12.</a:t>
            </a:r>
            <a:r>
              <a:rPr lang="en-GB" sz="2000" dirty="0" smtClean="0"/>
              <a:t>-201</a:t>
            </a:r>
            <a:r>
              <a:rPr lang="hr-HR" sz="2000" dirty="0"/>
              <a:t>7</a:t>
            </a:r>
            <a:r>
              <a:rPr lang="hr-HR" sz="2000" dirty="0" smtClean="0"/>
              <a:t>.</a:t>
            </a:r>
            <a:r>
              <a:rPr lang="en-GB" sz="2000" dirty="0" smtClean="0"/>
              <a:t> </a:t>
            </a:r>
            <a:endParaRPr lang="nl-NL" sz="2000" dirty="0"/>
          </a:p>
          <a:p>
            <a:pPr marL="400050" lvl="1" indent="0">
              <a:buNone/>
            </a:pPr>
            <a:r>
              <a:rPr lang="hr-HR" sz="1600" dirty="0" smtClean="0"/>
              <a:t>dodijeljeno od strane </a:t>
            </a:r>
            <a:r>
              <a:rPr lang="nl-NL" sz="1600" dirty="0" smtClean="0"/>
              <a:t>Vladin</a:t>
            </a:r>
            <a:r>
              <a:rPr lang="hr-HR" sz="1600" dirty="0" err="1" smtClean="0"/>
              <a:t>og</a:t>
            </a:r>
            <a:r>
              <a:rPr lang="nl-NL" sz="1600" dirty="0" smtClean="0"/>
              <a:t> Ured</a:t>
            </a:r>
            <a:r>
              <a:rPr lang="hr-HR" sz="1600" dirty="0" smtClean="0"/>
              <a:t>a</a:t>
            </a:r>
            <a:r>
              <a:rPr lang="nl-NL" sz="1600" dirty="0" smtClean="0"/>
              <a:t> za suzbijanje zlouporabe droga </a:t>
            </a:r>
            <a:endParaRPr lang="hr-HR" sz="16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577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59" cy="1440160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nl-NL" sz="3000" dirty="0" smtClean="0"/>
              <a:t>Evaluacija Nacionalne strategije suzbijanja zlouporabe droga</a:t>
            </a:r>
            <a:r>
              <a:rPr lang="hr-HR" sz="3000" dirty="0" smtClean="0"/>
              <a:t/>
            </a:r>
            <a:br>
              <a:rPr lang="hr-HR" sz="3000" dirty="0" smtClean="0"/>
            </a:br>
            <a:r>
              <a:rPr lang="nl-NL" sz="3200" dirty="0" smtClean="0"/>
              <a:t> 2017.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484785"/>
            <a:ext cx="8284344" cy="4752528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nl-NL" sz="2000" dirty="0" smtClean="0"/>
              <a:t>Ključna pitanja evaluacije:</a:t>
            </a:r>
            <a:endParaRPr lang="hr-HR" sz="2000" dirty="0" smtClean="0"/>
          </a:p>
          <a:p>
            <a:pPr marL="0" indent="0">
              <a:buNone/>
            </a:pPr>
            <a:endParaRPr lang="nl-NL" sz="2000" dirty="0"/>
          </a:p>
          <a:p>
            <a:pPr marL="457200" lvl="0" indent="-457200">
              <a:buFont typeface="+mj-lt"/>
              <a:buAutoNum type="arabicPeriod"/>
            </a:pPr>
            <a:r>
              <a:rPr lang="nl-NL" sz="2000" dirty="0" smtClean="0"/>
              <a:t>Je li </a:t>
            </a:r>
            <a:r>
              <a:rPr lang="hr-HR" sz="2000" dirty="0" smtClean="0"/>
              <a:t>postojeća</a:t>
            </a:r>
            <a:r>
              <a:rPr lang="nl-NL" sz="2000" dirty="0" smtClean="0"/>
              <a:t> Nacionalna strategija suzbijanja zlouporabe droga 2012.-2017. obuhvatila sve relevantne probleme vezane uz drogu? </a:t>
            </a:r>
            <a:endParaRPr lang="nl-NL" sz="2000" dirty="0"/>
          </a:p>
          <a:p>
            <a:pPr marL="457200" lvl="0" indent="-457200">
              <a:buFont typeface="+mj-lt"/>
              <a:buAutoNum type="arabicPeriod"/>
            </a:pPr>
            <a:r>
              <a:rPr lang="nl-NL" sz="2000" dirty="0" smtClean="0"/>
              <a:t>U kojoj su mjeri ostvareni ciljevi postojeće Strategije? </a:t>
            </a:r>
            <a:endParaRPr lang="nl-NL" sz="2000" dirty="0"/>
          </a:p>
          <a:p>
            <a:pPr marL="457200" lvl="0" indent="-457200">
              <a:buFont typeface="+mj-lt"/>
              <a:buAutoNum type="arabicPeriod"/>
            </a:pPr>
            <a:r>
              <a:rPr lang="nl-NL" sz="2000" dirty="0" smtClean="0"/>
              <a:t>Jesu li se od 2012. godine povećali napori vezani uz ključna područja postojeće Strategije?</a:t>
            </a:r>
            <a:endParaRPr lang="nl-NL" sz="2000" dirty="0"/>
          </a:p>
          <a:p>
            <a:pPr marL="457200" lvl="0" indent="-457200">
              <a:buFont typeface="+mj-lt"/>
              <a:buAutoNum type="arabicPeriod"/>
            </a:pPr>
            <a:r>
              <a:rPr lang="nl-NL" sz="2000" dirty="0" smtClean="0"/>
              <a:t>Utjecaj postojeće Strategije na smanjenj</a:t>
            </a:r>
            <a:r>
              <a:rPr lang="hr-HR" sz="2000" dirty="0" smtClean="0"/>
              <a:t>e/</a:t>
            </a:r>
            <a:r>
              <a:rPr lang="nl-NL" sz="2000" dirty="0" smtClean="0"/>
              <a:t>povećanj</a:t>
            </a:r>
            <a:r>
              <a:rPr lang="hr-HR" sz="2000" dirty="0" smtClean="0"/>
              <a:t>e</a:t>
            </a:r>
            <a:r>
              <a:rPr lang="nl-NL" sz="2000" dirty="0" smtClean="0"/>
              <a:t> ovih napora? </a:t>
            </a:r>
            <a:endParaRPr lang="nl-NL" sz="2000" dirty="0"/>
          </a:p>
          <a:p>
            <a:pPr marL="457200" lvl="0" indent="-457200">
              <a:buFont typeface="+mj-lt"/>
              <a:buAutoNum type="arabicPeriod"/>
            </a:pPr>
            <a:r>
              <a:rPr lang="hr-HR" sz="2000" dirty="0" smtClean="0"/>
              <a:t>Što bi trebali biti</a:t>
            </a:r>
            <a:r>
              <a:rPr lang="nl-NL" sz="2000" dirty="0" smtClean="0"/>
              <a:t> prioritet</a:t>
            </a:r>
            <a:r>
              <a:rPr lang="hr-HR" sz="2000" dirty="0" smtClean="0"/>
              <a:t>i</a:t>
            </a:r>
            <a:r>
              <a:rPr lang="nl-NL" sz="2000" dirty="0" smtClean="0"/>
              <a:t> </a:t>
            </a:r>
            <a:r>
              <a:rPr lang="hr-HR" sz="2000" dirty="0" smtClean="0"/>
              <a:t>u sljedećoj </a:t>
            </a:r>
            <a:r>
              <a:rPr lang="nl-NL" sz="2000" dirty="0" smtClean="0"/>
              <a:t>Strategiji 2018.-202</a:t>
            </a:r>
            <a:r>
              <a:rPr lang="hr-HR" sz="2000" dirty="0" smtClean="0"/>
              <a:t>5</a:t>
            </a:r>
            <a:r>
              <a:rPr lang="nl-NL" sz="2000" dirty="0" smtClean="0"/>
              <a:t>.?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939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2105471"/>
            <a:ext cx="8284344" cy="4752529"/>
          </a:xfrm>
        </p:spPr>
        <p:txBody>
          <a:bodyPr/>
          <a:lstStyle/>
          <a:p>
            <a:r>
              <a:rPr lang="nl-NL" sz="1600" dirty="0" smtClean="0"/>
              <a:t>Osjećaj </a:t>
            </a:r>
            <a:r>
              <a:rPr lang="nl-NL" sz="1600" b="1" dirty="0" smtClean="0"/>
              <a:t>vlasništva</a:t>
            </a:r>
            <a:r>
              <a:rPr lang="nl-NL" sz="1600" dirty="0" smtClean="0"/>
              <a:t> nad </a:t>
            </a:r>
            <a:r>
              <a:rPr lang="hr-HR" sz="1600" dirty="0" smtClean="0"/>
              <a:t>postojećom</a:t>
            </a:r>
            <a:r>
              <a:rPr lang="nl-NL" sz="1600" dirty="0" smtClean="0"/>
              <a:t> Nacionalnom strategijom.</a:t>
            </a:r>
            <a:endParaRPr lang="hr-HR" sz="1600" dirty="0" smtClean="0"/>
          </a:p>
          <a:p>
            <a:pPr lvl="0"/>
            <a:r>
              <a:rPr lang="nl-NL" sz="1600" dirty="0" smtClean="0"/>
              <a:t>Snažna podrška </a:t>
            </a:r>
            <a:r>
              <a:rPr lang="nl-NL" sz="1600" b="1" dirty="0" smtClean="0"/>
              <a:t>cjelovitosti</a:t>
            </a:r>
            <a:r>
              <a:rPr lang="nl-NL" sz="1600" dirty="0" smtClean="0"/>
              <a:t> Nacionalne strategije (&gt;90% Nacionalne strategije pokriva sva relevantna pitanja).</a:t>
            </a:r>
            <a:endParaRPr lang="hr-HR" sz="1600" dirty="0" smtClean="0"/>
          </a:p>
          <a:p>
            <a:r>
              <a:rPr lang="nl-NL" sz="1600" dirty="0" smtClean="0"/>
              <a:t>(Umjereno) pozitivno uvažavanje </a:t>
            </a:r>
            <a:r>
              <a:rPr lang="nl-NL" sz="1600" b="1" dirty="0" smtClean="0"/>
              <a:t>ostvarenja ciljeva </a:t>
            </a:r>
            <a:r>
              <a:rPr lang="nl-NL" sz="1600" dirty="0" smtClean="0"/>
              <a:t>Nacionalne strategije, osim cilja </a:t>
            </a:r>
            <a:r>
              <a:rPr lang="hr-HR" sz="1600" dirty="0" smtClean="0"/>
              <a:t>P</a:t>
            </a:r>
            <a:r>
              <a:rPr lang="nl-NL" sz="1600" dirty="0" smtClean="0"/>
              <a:t>revencije.</a:t>
            </a:r>
            <a:endParaRPr lang="hr-HR" sz="1600" dirty="0" smtClean="0"/>
          </a:p>
          <a:p>
            <a:pPr lvl="0"/>
            <a:r>
              <a:rPr lang="nl-NL" sz="1600" dirty="0" smtClean="0"/>
              <a:t>Što se tiče napretka pojedinih područja: </a:t>
            </a:r>
            <a:endParaRPr lang="nl-NL" sz="1600" dirty="0"/>
          </a:p>
          <a:p>
            <a:pPr lvl="1"/>
            <a:r>
              <a:rPr lang="nl-NL" sz="1600" dirty="0" smtClean="0"/>
              <a:t>3 od 4: poboljšana koordinacija od strane Ureda</a:t>
            </a:r>
            <a:r>
              <a:rPr lang="hr-HR" sz="1600" dirty="0" smtClean="0"/>
              <a:t>,</a:t>
            </a:r>
            <a:r>
              <a:rPr lang="nl-NL" sz="1600" dirty="0" smtClean="0"/>
              <a:t> </a:t>
            </a:r>
            <a:endParaRPr lang="hr-HR" sz="1600" dirty="0" smtClean="0"/>
          </a:p>
          <a:p>
            <a:pPr lvl="1"/>
            <a:r>
              <a:rPr lang="nl-NL" sz="1600" dirty="0" smtClean="0"/>
              <a:t>više od 70%</a:t>
            </a:r>
            <a:r>
              <a:rPr lang="hr-HR" sz="1600" dirty="0" smtClean="0"/>
              <a:t> sudionika</a:t>
            </a:r>
            <a:r>
              <a:rPr lang="nl-NL" sz="1600" dirty="0" smtClean="0"/>
              <a:t>: smatra kako postoji napredak u pogledu praćenja, evaluacije i istraživanja</a:t>
            </a:r>
            <a:r>
              <a:rPr lang="hr-HR" sz="1600" dirty="0" smtClean="0"/>
              <a:t>,</a:t>
            </a:r>
            <a:r>
              <a:rPr lang="nl-NL" sz="1600" dirty="0" smtClean="0"/>
              <a:t> </a:t>
            </a:r>
            <a:endParaRPr lang="nl-NL" sz="1600" dirty="0"/>
          </a:p>
          <a:p>
            <a:pPr lvl="1"/>
            <a:r>
              <a:rPr lang="nl-NL" sz="1600" dirty="0" smtClean="0"/>
              <a:t>sudjelovanje civilnog društva u smanjenju potražnje droga: lagano povećanje</a:t>
            </a:r>
            <a:r>
              <a:rPr lang="hr-HR" sz="1600" dirty="0" smtClean="0"/>
              <a:t>,</a:t>
            </a:r>
            <a:endParaRPr lang="nl-NL" sz="1600" dirty="0"/>
          </a:p>
          <a:p>
            <a:pPr lvl="1"/>
            <a:r>
              <a:rPr lang="nl-NL" sz="1600" dirty="0" smtClean="0"/>
              <a:t>policijski/pravosudni i carinski napori: skromno poboljšani</a:t>
            </a:r>
            <a:r>
              <a:rPr lang="hr-HR" sz="1600" dirty="0" smtClean="0"/>
              <a:t>,</a:t>
            </a:r>
            <a:r>
              <a:rPr lang="nl-NL" sz="1600" dirty="0" smtClean="0"/>
              <a:t> </a:t>
            </a:r>
            <a:endParaRPr lang="nl-NL" sz="1600" dirty="0"/>
          </a:p>
          <a:p>
            <a:pPr lvl="1"/>
            <a:r>
              <a:rPr lang="nl-NL" sz="1600" dirty="0" smtClean="0"/>
              <a:t>poveća</a:t>
            </a:r>
            <a:r>
              <a:rPr lang="hr-HR" sz="1600" dirty="0" smtClean="0"/>
              <a:t>nje</a:t>
            </a:r>
            <a:r>
              <a:rPr lang="nl-NL" sz="1600" dirty="0" smtClean="0"/>
              <a:t> međunarodn</a:t>
            </a:r>
            <a:r>
              <a:rPr lang="hr-HR" sz="1600" dirty="0" smtClean="0"/>
              <a:t>ih</a:t>
            </a:r>
            <a:r>
              <a:rPr lang="nl-NL" sz="1600" dirty="0" smtClean="0"/>
              <a:t> aktivnosti</a:t>
            </a:r>
            <a:r>
              <a:rPr lang="hr-HR" sz="1600" dirty="0" smtClean="0"/>
              <a:t>,</a:t>
            </a:r>
          </a:p>
          <a:p>
            <a:pPr lvl="1"/>
            <a:r>
              <a:rPr lang="hr-HR" sz="1600" dirty="0" smtClean="0"/>
              <a:t>p</a:t>
            </a:r>
            <a:r>
              <a:rPr lang="nl-NL" sz="1600" dirty="0" smtClean="0"/>
              <a:t>oveća</a:t>
            </a:r>
            <a:r>
              <a:rPr lang="hr-HR" sz="1600" dirty="0" smtClean="0"/>
              <a:t>nje obrazovanja i edukacije.</a:t>
            </a:r>
            <a:endParaRPr lang="nl-NL" sz="1600" dirty="0" smtClean="0"/>
          </a:p>
          <a:p>
            <a:endParaRPr lang="nl-NL" sz="1600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323528" y="476672"/>
            <a:ext cx="86409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Ključni rezultati upitnika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46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124744"/>
            <a:ext cx="8284344" cy="5112569"/>
          </a:xfrm>
        </p:spPr>
        <p:txBody>
          <a:bodyPr/>
          <a:lstStyle/>
          <a:p>
            <a:endParaRPr lang="nl-NL" sz="17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r>
              <a:rPr lang="nl-NL" sz="1800" i="1" dirty="0" smtClean="0"/>
              <a:t>Glavni dojam ankete: Nacionalna strategija suzbijanja zlouporabe droga 2012.-2017. dobro je osmišljena i dovodi do napretka u većini temeljnih područja</a:t>
            </a:r>
            <a:r>
              <a:rPr lang="hr-HR" sz="1800" i="1" dirty="0" smtClean="0"/>
              <a:t>.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nl-NL" sz="1800" dirty="0" smtClean="0"/>
              <a:t>Nova </a:t>
            </a:r>
            <a:r>
              <a:rPr lang="hr-HR" sz="1800" dirty="0" smtClean="0"/>
              <a:t>S</a:t>
            </a:r>
            <a:r>
              <a:rPr lang="nl-NL" sz="1800" dirty="0" smtClean="0"/>
              <a:t>trategija trebala bi staviti veći naglasak na neka od sljedećih područja: </a:t>
            </a:r>
            <a:endParaRPr lang="hr-HR" sz="1800" dirty="0" smtClean="0"/>
          </a:p>
          <a:p>
            <a:pPr marL="0" indent="0">
              <a:buNone/>
            </a:pPr>
            <a:endParaRPr lang="nl-NL" sz="1800" dirty="0"/>
          </a:p>
          <a:p>
            <a:pPr lvl="0"/>
            <a:r>
              <a:rPr lang="nl-NL" sz="1800" dirty="0" smtClean="0"/>
              <a:t>praćenje </a:t>
            </a:r>
            <a:r>
              <a:rPr lang="hr-HR" sz="1800" dirty="0" smtClean="0"/>
              <a:t>zlo</a:t>
            </a:r>
            <a:r>
              <a:rPr lang="nl-NL" sz="1800" dirty="0" smtClean="0"/>
              <a:t>uporabe </a:t>
            </a:r>
            <a:r>
              <a:rPr lang="hr-HR" sz="1800" dirty="0" smtClean="0"/>
              <a:t>droga</a:t>
            </a:r>
            <a:r>
              <a:rPr lang="nl-NL" sz="1800" dirty="0" smtClean="0"/>
              <a:t> </a:t>
            </a:r>
            <a:endParaRPr lang="hr-HR" sz="1800" dirty="0" smtClean="0"/>
          </a:p>
          <a:p>
            <a:pPr lvl="0"/>
            <a:r>
              <a:rPr lang="nl-NL" sz="1800" dirty="0" smtClean="0"/>
              <a:t>odgovori na nove trendove u području droga</a:t>
            </a:r>
            <a:endParaRPr lang="hr-HR" sz="1800" dirty="0" smtClean="0"/>
          </a:p>
          <a:p>
            <a:pPr lvl="0"/>
            <a:r>
              <a:rPr lang="nl-NL" sz="1800" dirty="0" smtClean="0"/>
              <a:t>koordinacija politike droga u zemlji </a:t>
            </a:r>
          </a:p>
          <a:p>
            <a:pPr lvl="0"/>
            <a:r>
              <a:rPr lang="hr-HR" sz="1800" dirty="0" smtClean="0"/>
              <a:t>veća </a:t>
            </a:r>
            <a:r>
              <a:rPr lang="nl-NL" sz="1800" dirty="0" smtClean="0"/>
              <a:t>pozornost „Prevenciji i obrazovanju”</a:t>
            </a:r>
            <a:endParaRPr lang="nl-NL" sz="1800" dirty="0"/>
          </a:p>
          <a:p>
            <a:pPr lvl="0"/>
            <a:r>
              <a:rPr lang="nl-NL" sz="1800" dirty="0" smtClean="0"/>
              <a:t>ispravna i učinkovita „ </a:t>
            </a:r>
            <a:r>
              <a:rPr lang="hr-HR" sz="1800" dirty="0" smtClean="0"/>
              <a:t>I</a:t>
            </a:r>
            <a:r>
              <a:rPr lang="nl-NL" sz="1800" dirty="0" smtClean="0"/>
              <a:t>mplementacija” Nacionalne strategije</a:t>
            </a:r>
            <a:r>
              <a:rPr lang="hr-HR" sz="1800" dirty="0" smtClean="0"/>
              <a:t>.</a:t>
            </a:r>
            <a:endParaRPr lang="nl-NL" sz="1800" dirty="0"/>
          </a:p>
          <a:p>
            <a:endParaRPr lang="nl-NL" sz="1800" dirty="0" smtClean="0"/>
          </a:p>
          <a:p>
            <a:endParaRPr lang="nl-NL" sz="1800" dirty="0"/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nl-NL" sz="2000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323528" y="476672"/>
            <a:ext cx="86409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32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Ključni rezultati upitnika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9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112569"/>
          </a:xfrm>
        </p:spPr>
        <p:txBody>
          <a:bodyPr/>
          <a:lstStyle/>
          <a:p>
            <a:r>
              <a:rPr lang="nl-NL" sz="1600" b="1" dirty="0" smtClean="0"/>
              <a:t>Nacionalne strategije</a:t>
            </a:r>
            <a:r>
              <a:rPr lang="hr-HR" sz="1600" b="1" dirty="0" smtClean="0"/>
              <a:t>,</a:t>
            </a:r>
            <a:r>
              <a:rPr lang="nl-NL" sz="1600" b="1" dirty="0" smtClean="0"/>
              <a:t> Akcijski planovi te Izvještaji o napretku: </a:t>
            </a:r>
            <a:r>
              <a:rPr lang="nl-NL" sz="1600" dirty="0" smtClean="0"/>
              <a:t>važni alati za usmjeravanje i potporu,</a:t>
            </a:r>
            <a:endParaRPr lang="nl-NL" sz="1600" dirty="0"/>
          </a:p>
          <a:p>
            <a:r>
              <a:rPr lang="hr-HR" sz="1600" b="1" dirty="0" smtClean="0"/>
              <a:t>Izmjena Kaznenog zakona</a:t>
            </a:r>
            <a:r>
              <a:rPr lang="en-US" sz="1600" dirty="0" smtClean="0"/>
              <a:t>: </a:t>
            </a:r>
            <a:r>
              <a:rPr lang="hr-HR" sz="1600" dirty="0" smtClean="0"/>
              <a:t>Posjedovanja droge za osobne potrebe </a:t>
            </a:r>
            <a:r>
              <a:rPr lang="nl-NL" sz="1600" dirty="0" smtClean="0"/>
              <a:t>više se ne smatra kaznenim djelom, već se sada tretira kao prekršaj.</a:t>
            </a:r>
            <a:r>
              <a:rPr lang="hr-HR" sz="1600" dirty="0" smtClean="0"/>
              <a:t> </a:t>
            </a:r>
            <a:r>
              <a:rPr lang="nl-NL" sz="1600" dirty="0" smtClean="0"/>
              <a:t>Ovo se smatra dobrim napretkom, s obzirom </a:t>
            </a:r>
            <a:r>
              <a:rPr lang="nl-NL" sz="1600" i="1" dirty="0" smtClean="0"/>
              <a:t>„da provoditelji zakona sada mogu</a:t>
            </a:r>
            <a:r>
              <a:rPr lang="hr-HR" sz="1600" i="1" dirty="0" smtClean="0"/>
              <a:t> iskoristiti </a:t>
            </a:r>
            <a:r>
              <a:rPr lang="nl-NL" sz="1600" i="1" dirty="0" smtClean="0"/>
              <a:t>vrijeme i novac kako bi se borili protiv ozbiljnijeg zločina povezanog s drogama”</a:t>
            </a:r>
            <a:r>
              <a:rPr lang="hr-HR" sz="1600" dirty="0" smtClean="0"/>
              <a:t>. </a:t>
            </a:r>
            <a:r>
              <a:rPr lang="hr-HR" sz="1600" i="1" dirty="0" smtClean="0"/>
              <a:t>Također doprinosi znatnom smanjenju mladih osoba koje su kazneno evidentirane.</a:t>
            </a:r>
            <a:r>
              <a:rPr lang="nl-NL" sz="1600" i="1" dirty="0" smtClean="0"/>
              <a:t> "</a:t>
            </a:r>
            <a:endParaRPr lang="hr-HR" sz="1600" i="1" dirty="0" smtClean="0"/>
          </a:p>
          <a:p>
            <a:r>
              <a:rPr lang="hr-HR" sz="1600" dirty="0" smtClean="0"/>
              <a:t>Općenito, </a:t>
            </a:r>
            <a:r>
              <a:rPr lang="hr-HR" sz="1600" b="1" dirty="0" smtClean="0"/>
              <a:t>pristup tretmanu</a:t>
            </a:r>
            <a:r>
              <a:rPr lang="hr-HR" sz="1600" dirty="0" smtClean="0"/>
              <a:t>: poboljšan,</a:t>
            </a:r>
          </a:p>
          <a:p>
            <a:r>
              <a:rPr lang="hr-HR" sz="1600" b="1" dirty="0" err="1" smtClean="0"/>
              <a:t>Opioidna</a:t>
            </a:r>
            <a:r>
              <a:rPr lang="hr-HR" sz="1600" b="1" dirty="0" smtClean="0"/>
              <a:t> upotreba</a:t>
            </a:r>
            <a:r>
              <a:rPr lang="hr-HR" sz="1600" dirty="0" smtClean="0"/>
              <a:t>: uglavnom pod kontrolom,</a:t>
            </a:r>
          </a:p>
          <a:p>
            <a:r>
              <a:rPr lang="hr-HR" sz="1600" dirty="0" smtClean="0"/>
              <a:t>Trenutni </a:t>
            </a:r>
            <a:r>
              <a:rPr lang="hr-HR" sz="1600" b="1" dirty="0" smtClean="0"/>
              <a:t>glavni zdravstveni problem</a:t>
            </a:r>
            <a:r>
              <a:rPr lang="hr-HR" sz="1600" dirty="0" smtClean="0"/>
              <a:t>: uporaba kanabisa i povećana popularnost novih </a:t>
            </a:r>
            <a:r>
              <a:rPr lang="hr-HR" sz="1600" dirty="0" err="1" smtClean="0"/>
              <a:t>psihoaktivnih</a:t>
            </a:r>
            <a:r>
              <a:rPr lang="hr-HR" sz="1600" dirty="0" smtClean="0"/>
              <a:t> tvari, </a:t>
            </a:r>
          </a:p>
          <a:p>
            <a:r>
              <a:rPr lang="hr-HR" sz="1600" dirty="0" smtClean="0"/>
              <a:t>Smanjenje proračuna za </a:t>
            </a:r>
            <a:r>
              <a:rPr lang="hr-HR" sz="1600" b="1" dirty="0" smtClean="0"/>
              <a:t>prevenciju</a:t>
            </a:r>
            <a:r>
              <a:rPr lang="hr-HR" sz="1600" dirty="0" smtClean="0"/>
              <a:t> utjecalo je na kvalitetu,</a:t>
            </a:r>
          </a:p>
          <a:p>
            <a:r>
              <a:rPr lang="hr-HR" sz="1600" dirty="0" smtClean="0"/>
              <a:t>Uvažavanje razvoja </a:t>
            </a:r>
            <a:r>
              <a:rPr lang="hr-HR" sz="1600" b="1" dirty="0" smtClean="0"/>
              <a:t>raznih Smjernica</a:t>
            </a:r>
            <a:r>
              <a:rPr lang="hr-HR" sz="1600" dirty="0" smtClean="0"/>
              <a:t>,</a:t>
            </a:r>
          </a:p>
          <a:p>
            <a:r>
              <a:rPr lang="hr-HR" sz="1600" dirty="0" smtClean="0"/>
              <a:t>Potreba za </a:t>
            </a:r>
            <a:r>
              <a:rPr lang="hr-HR" sz="1600" b="1" dirty="0" smtClean="0"/>
              <a:t>"lakšim" modalitetima tretmana</a:t>
            </a:r>
            <a:r>
              <a:rPr lang="hr-HR" sz="1600" dirty="0" smtClean="0"/>
              <a:t>,</a:t>
            </a:r>
          </a:p>
          <a:p>
            <a:r>
              <a:rPr lang="hr-HR" sz="1600" dirty="0" smtClean="0"/>
              <a:t>Tretman supstitucijskom terapijom u </a:t>
            </a:r>
            <a:r>
              <a:rPr lang="hr-HR" sz="1600" b="1" dirty="0" smtClean="0"/>
              <a:t>zatvorima </a:t>
            </a:r>
            <a:r>
              <a:rPr lang="hr-HR" sz="1600" dirty="0" smtClean="0"/>
              <a:t>upitne/zabrinjavajuće kvalitete,</a:t>
            </a:r>
          </a:p>
          <a:p>
            <a:r>
              <a:rPr lang="hr-HR" sz="1600" dirty="0" smtClean="0"/>
              <a:t>Stope </a:t>
            </a:r>
            <a:r>
              <a:rPr lang="hr-HR" sz="1600" dirty="0" err="1" smtClean="0"/>
              <a:t>prevalencije</a:t>
            </a:r>
            <a:r>
              <a:rPr lang="hr-HR" sz="1600" dirty="0" smtClean="0"/>
              <a:t> HIV-a niske, a stope HPV-a relativno niske,</a:t>
            </a:r>
          </a:p>
          <a:p>
            <a:r>
              <a:rPr lang="hr-HR" sz="1600" dirty="0" smtClean="0"/>
              <a:t>Nedostaje: sveobuhvatan i integrirani sustav skrbi o </a:t>
            </a:r>
            <a:r>
              <a:rPr lang="hr-HR" sz="1600" b="1" dirty="0" smtClean="0"/>
              <a:t>mentalnom zdravlju </a:t>
            </a:r>
            <a:r>
              <a:rPr lang="hr-HR" sz="1600" dirty="0" smtClean="0"/>
              <a:t>povezan s ovisnošću</a:t>
            </a:r>
          </a:p>
          <a:p>
            <a:pPr lvl="0"/>
            <a:endParaRPr lang="nl-NL" sz="1600" i="1" dirty="0"/>
          </a:p>
          <a:p>
            <a:endParaRPr lang="nl-NL" sz="1600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0" y="18864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20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Ključni rezultati fokus grupa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61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484784"/>
            <a:ext cx="8284344" cy="5112569"/>
          </a:xfrm>
        </p:spPr>
        <p:txBody>
          <a:bodyPr/>
          <a:lstStyle/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hr-HR" sz="1600" dirty="0" smtClean="0"/>
              <a:t>Smjer i prioriteti za sljedeću Nacionalnu strategiju suzbijanja zlouporabe droga </a:t>
            </a:r>
            <a:r>
              <a:rPr lang="en-US" sz="1600" dirty="0" smtClean="0"/>
              <a:t>(2018</a:t>
            </a:r>
            <a:r>
              <a:rPr lang="hr-HR" sz="1600" dirty="0" smtClean="0"/>
              <a:t>.</a:t>
            </a:r>
            <a:r>
              <a:rPr lang="en-US" sz="1600" dirty="0" smtClean="0"/>
              <a:t>-</a:t>
            </a:r>
            <a:r>
              <a:rPr lang="en-US" sz="1600" dirty="0" smtClean="0"/>
              <a:t>202</a:t>
            </a:r>
            <a:r>
              <a:rPr lang="hr-HR" sz="1600" smtClean="0"/>
              <a:t>5.</a:t>
            </a:r>
            <a:r>
              <a:rPr lang="en-US" sz="1600" dirty="0" smtClean="0"/>
              <a:t>):</a:t>
            </a:r>
          </a:p>
          <a:p>
            <a:pPr lvl="0"/>
            <a:endParaRPr lang="en-US" sz="1600" dirty="0"/>
          </a:p>
          <a:p>
            <a:pPr lvl="0"/>
            <a:r>
              <a:rPr lang="hr-HR" sz="1600" dirty="0" smtClean="0"/>
              <a:t>Nastavak sadašnjeg pristupa i smjera,</a:t>
            </a:r>
            <a:endParaRPr lang="nl-NL" sz="1600" dirty="0"/>
          </a:p>
          <a:p>
            <a:pPr lvl="0"/>
            <a:r>
              <a:rPr lang="hr-HR" sz="1600" dirty="0" smtClean="0"/>
              <a:t>Uključiti </a:t>
            </a:r>
            <a:r>
              <a:rPr lang="hr-HR" sz="1600" b="1" dirty="0" smtClean="0"/>
              <a:t>sve</a:t>
            </a:r>
            <a:r>
              <a:rPr lang="hr-HR" sz="1600" dirty="0" smtClean="0"/>
              <a:t> </a:t>
            </a:r>
            <a:r>
              <a:rPr lang="hr-HR" sz="1600" b="1" dirty="0" smtClean="0"/>
              <a:t>tvari koje uzrokuju ovisnosti i ovisnička ponašanja,</a:t>
            </a:r>
            <a:endParaRPr lang="nl-NL" sz="1600" dirty="0"/>
          </a:p>
          <a:p>
            <a:pPr lvl="0"/>
            <a:r>
              <a:rPr lang="hr-HR" sz="1600" dirty="0" smtClean="0"/>
              <a:t>Posvetiti se i usredotočiti na područja (</a:t>
            </a:r>
            <a:r>
              <a:rPr lang="hr-HR" sz="1600" dirty="0" err="1" smtClean="0"/>
              <a:t>npr</a:t>
            </a:r>
            <a:r>
              <a:rPr lang="hr-HR" sz="1600" dirty="0" smtClean="0"/>
              <a:t>. </a:t>
            </a:r>
            <a:r>
              <a:rPr lang="hr-HR" sz="1600" i="1" dirty="0" err="1" smtClean="0"/>
              <a:t>online</a:t>
            </a:r>
            <a:r>
              <a:rPr lang="hr-HR" sz="1600" i="1" dirty="0" smtClean="0"/>
              <a:t>, e-health, </a:t>
            </a:r>
            <a:r>
              <a:rPr lang="hr-HR" sz="1600" i="1" dirty="0" err="1" smtClean="0"/>
              <a:t>self</a:t>
            </a:r>
            <a:r>
              <a:rPr lang="hr-HR" sz="1600" i="1" dirty="0" smtClean="0"/>
              <a:t>-</a:t>
            </a:r>
            <a:r>
              <a:rPr lang="hr-HR" sz="1600" i="1" dirty="0" err="1" smtClean="0"/>
              <a:t>help</a:t>
            </a:r>
            <a:r>
              <a:rPr lang="hr-HR" sz="1600" i="1" dirty="0" smtClean="0"/>
              <a:t>, </a:t>
            </a:r>
            <a:r>
              <a:rPr lang="hr-HR" sz="1600" dirty="0" smtClean="0"/>
              <a:t>društvene mreže), </a:t>
            </a:r>
            <a:r>
              <a:rPr lang="hr-HR" sz="1600" b="1" dirty="0" smtClean="0"/>
              <a:t>prevenciju i edukaciju</a:t>
            </a:r>
          </a:p>
          <a:p>
            <a:r>
              <a:rPr lang="hr-HR" sz="1600" dirty="0" smtClean="0"/>
              <a:t>Nova Strategija trebala bi posvetiti pažnju </a:t>
            </a:r>
            <a:r>
              <a:rPr lang="hr-HR" sz="1600" b="1" dirty="0" smtClean="0"/>
              <a:t>novim rastućim trendovima uporabe kanabisa i novih </a:t>
            </a:r>
            <a:r>
              <a:rPr lang="hr-HR" sz="1600" b="1" dirty="0" err="1" smtClean="0"/>
              <a:t>psihoaktivnih</a:t>
            </a:r>
            <a:r>
              <a:rPr lang="hr-HR" sz="1600" b="1" dirty="0" smtClean="0"/>
              <a:t> tvari </a:t>
            </a:r>
            <a:r>
              <a:rPr lang="hr-HR" sz="1600" dirty="0" smtClean="0"/>
              <a:t>među mladima. Modernizirati i diferencirati poruke. („Sve droge su jednako opasne” više nije prihvaćena od strane sadašnje, informiranije generacije),</a:t>
            </a:r>
          </a:p>
          <a:p>
            <a:r>
              <a:rPr lang="hr-HR" sz="1600" b="1" dirty="0" smtClean="0"/>
              <a:t>Bolja suradnja </a:t>
            </a:r>
            <a:r>
              <a:rPr lang="hr-HR" sz="1600" dirty="0" smtClean="0"/>
              <a:t>među dionicima na lokalnoj, regionalnoj i nacionalnoj razini,</a:t>
            </a:r>
          </a:p>
          <a:p>
            <a:r>
              <a:rPr lang="hr-HR" sz="1600" dirty="0" smtClean="0"/>
              <a:t>Nastaviti i osnažiti </a:t>
            </a:r>
            <a:r>
              <a:rPr lang="hr-HR" sz="1600" b="1" dirty="0" err="1" smtClean="0"/>
              <a:t>koordinirajuću</a:t>
            </a:r>
            <a:r>
              <a:rPr lang="hr-HR" sz="1600" b="1" dirty="0" smtClean="0"/>
              <a:t> ulogu Vladinog Ureda za suzbijanje zlouporabe droga.</a:t>
            </a:r>
          </a:p>
          <a:p>
            <a:pPr lvl="0"/>
            <a:endParaRPr lang="nl-NL" sz="1600" dirty="0"/>
          </a:p>
          <a:p>
            <a:pPr lvl="0"/>
            <a:endParaRPr lang="nl-NL" sz="1600" dirty="0"/>
          </a:p>
          <a:p>
            <a:endParaRPr lang="nl-NL" sz="1600" dirty="0"/>
          </a:p>
        </p:txBody>
      </p:sp>
      <p:sp>
        <p:nvSpPr>
          <p:cNvPr id="9" name="Titel 4"/>
          <p:cNvSpPr txBox="1">
            <a:spLocks/>
          </p:cNvSpPr>
          <p:nvPr/>
        </p:nvSpPr>
        <p:spPr bwMode="auto">
          <a:xfrm>
            <a:off x="395536" y="404664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b="1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Ključni rezultati fokus grupa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9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124744"/>
            <a:ext cx="8284344" cy="5112569"/>
          </a:xfrm>
        </p:spPr>
        <p:txBody>
          <a:bodyPr/>
          <a:lstStyle/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/>
          </a:p>
          <a:p>
            <a:endParaRPr lang="en-US" sz="2000" i="1" dirty="0" smtClean="0"/>
          </a:p>
          <a:p>
            <a:r>
              <a:rPr lang="hr-HR" sz="2000" i="1" dirty="0" smtClean="0"/>
              <a:t>Preporučuje se nastavak sadašnjeg pristupa i smjera Nacionalnih strategija, održavanje osnovnih načela „uravnoteženog pristupa", politike utemeljene na „dokazima, zdravlju i ljudskim pravima", kao i vodeće koordinacijske i suradničke strukture. </a:t>
            </a:r>
          </a:p>
          <a:p>
            <a:endParaRPr lang="en-US" sz="2000" i="1" dirty="0"/>
          </a:p>
          <a:p>
            <a:r>
              <a:rPr lang="hr-HR" sz="2000" i="1" dirty="0" smtClean="0"/>
              <a:t>Postojeće Nacionalne strategije i Akcijski planovi smatraju se učinkovitim i uspješnim u rješavanju većine ključnih prioriteta i problema koji su postavljeni na početku.</a:t>
            </a:r>
            <a:endParaRPr lang="nl-NL" sz="2000" i="1" dirty="0" smtClean="0"/>
          </a:p>
          <a:p>
            <a:pPr>
              <a:buNone/>
            </a:pPr>
            <a:endParaRPr lang="nl-NL" sz="2000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395536" y="692696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200" b="1" noProof="0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Rezultati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54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E6859-8C28-4DE8-8846-76EA289B8E8B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988840"/>
            <a:ext cx="8284344" cy="4248473"/>
          </a:xfrm>
        </p:spPr>
        <p:txBody>
          <a:bodyPr/>
          <a:lstStyle/>
          <a:p>
            <a:pPr lvl="0"/>
            <a:r>
              <a:rPr lang="hr-HR" sz="1400" dirty="0" smtClean="0"/>
              <a:t>Uključiti </a:t>
            </a:r>
            <a:r>
              <a:rPr lang="hr-HR" sz="1400" b="1" dirty="0" smtClean="0"/>
              <a:t>tvari koje uzrokuju ovisnosti i ovisnička ponašanja u jednu sveobuhvatnu Nacionalnu strategiju</a:t>
            </a:r>
            <a:r>
              <a:rPr lang="hr-HR" sz="1400" dirty="0" smtClean="0"/>
              <a:t>. </a:t>
            </a:r>
          </a:p>
          <a:p>
            <a:pPr lvl="0"/>
            <a:r>
              <a:rPr lang="hr-HR" sz="1400" dirty="0" smtClean="0"/>
              <a:t>Razviti </a:t>
            </a:r>
            <a:r>
              <a:rPr lang="hr-HR" sz="1400" b="1" dirty="0" smtClean="0"/>
              <a:t>sinergiju i ojačati višesektorsku suradnju između sektora mentalnog zdravlja i sektora ovisnosti</a:t>
            </a:r>
            <a:r>
              <a:rPr lang="hr-HR" sz="1400" dirty="0" smtClean="0"/>
              <a:t>.</a:t>
            </a:r>
            <a:endParaRPr lang="nl-NL" sz="1400" dirty="0"/>
          </a:p>
          <a:p>
            <a:pPr lvl="0"/>
            <a:r>
              <a:rPr lang="pl-PL" sz="1400" b="1" dirty="0" smtClean="0"/>
              <a:t>Posvetiti se i usredotočiti na područja Prevencije i Edukacije</a:t>
            </a:r>
            <a:r>
              <a:rPr lang="pl-PL" sz="1400" dirty="0" smtClean="0"/>
              <a:t>. Poticati stalnu inovaciju u sektoru prevencije.</a:t>
            </a:r>
          </a:p>
          <a:p>
            <a:pPr lvl="0"/>
            <a:r>
              <a:rPr lang="hr-HR" sz="1400" dirty="0" smtClean="0"/>
              <a:t>Uložiti u</a:t>
            </a:r>
            <a:r>
              <a:rPr lang="hr-HR" sz="1400" b="1" dirty="0" smtClean="0"/>
              <a:t> rane intervencije i diversifikaciju opcija tretmana. </a:t>
            </a:r>
            <a:endParaRPr lang="nl-NL" sz="1400" dirty="0"/>
          </a:p>
          <a:p>
            <a:r>
              <a:rPr lang="hr-HR" sz="1400" dirty="0" smtClean="0"/>
              <a:t>Povećati </a:t>
            </a:r>
            <a:r>
              <a:rPr lang="hr-HR" sz="1400" b="1" dirty="0" smtClean="0"/>
              <a:t>pristup pouzdanim i činjeničnim informacijama</a:t>
            </a:r>
            <a:r>
              <a:rPr lang="hr-HR" sz="1400" dirty="0" smtClean="0"/>
              <a:t> o prirodi i sadržaju, (mentalnim) zdravstvenim posljedicama, preventivnim i ostalim mjerama smanjenja potražnje (potencijalnim) potrošačima, medijima te široj javnosti o tvarima, uključujući i one ilegalne.</a:t>
            </a:r>
            <a:endParaRPr lang="en-US" sz="1400" dirty="0" smtClean="0"/>
          </a:p>
          <a:p>
            <a:pPr lvl="0"/>
            <a:r>
              <a:rPr lang="hr-HR" sz="1400" dirty="0" smtClean="0"/>
              <a:t>Uzeti u obzir rastuću dostupnost i potražnju za novim </a:t>
            </a:r>
            <a:r>
              <a:rPr lang="hr-HR" sz="1400" dirty="0" err="1" smtClean="0"/>
              <a:t>psihoaktivnim</a:t>
            </a:r>
            <a:r>
              <a:rPr lang="hr-HR" sz="1400" dirty="0" smtClean="0"/>
              <a:t> tvarima; </a:t>
            </a:r>
            <a:r>
              <a:rPr lang="hr-HR" sz="1400" b="1" dirty="0" smtClean="0"/>
              <a:t>povećati kvalitetu i učinkovitost Sustava ranog upozoravanja u slučaju novih </a:t>
            </a:r>
            <a:r>
              <a:rPr lang="hr-HR" sz="1400" b="1" dirty="0" err="1" smtClean="0"/>
              <a:t>psihoaktivnih</a:t>
            </a:r>
            <a:r>
              <a:rPr lang="hr-HR" sz="1400" b="1" dirty="0" smtClean="0"/>
              <a:t> tvari (</a:t>
            </a:r>
            <a:r>
              <a:rPr lang="hr-HR" sz="1400" b="1" i="1" dirty="0" err="1" smtClean="0"/>
              <a:t>Early</a:t>
            </a:r>
            <a:r>
              <a:rPr lang="hr-HR" sz="1400" b="1" i="1" dirty="0" smtClean="0"/>
              <a:t> </a:t>
            </a:r>
            <a:r>
              <a:rPr lang="hr-HR" sz="1400" b="1" i="1" dirty="0" err="1" smtClean="0"/>
              <a:t>Warning</a:t>
            </a:r>
            <a:r>
              <a:rPr lang="hr-HR" sz="1400" b="1" i="1" dirty="0" smtClean="0"/>
              <a:t> </a:t>
            </a:r>
            <a:r>
              <a:rPr lang="hr-HR" sz="1400" b="1" i="1" dirty="0" err="1" smtClean="0"/>
              <a:t>system</a:t>
            </a:r>
            <a:r>
              <a:rPr lang="hr-HR" sz="1400" b="1" i="1" dirty="0" smtClean="0"/>
              <a:t> – EWS</a:t>
            </a:r>
            <a:r>
              <a:rPr lang="hr-HR" sz="1400" b="1" dirty="0" smtClean="0"/>
              <a:t>) </a:t>
            </a:r>
            <a:r>
              <a:rPr lang="hr-HR" sz="1400" dirty="0" smtClean="0"/>
              <a:t>za praktičnu uporabu javnosti i stručnjaka.</a:t>
            </a:r>
          </a:p>
          <a:p>
            <a:pPr lvl="0"/>
            <a:r>
              <a:rPr lang="hr-HR" sz="1400" dirty="0" smtClean="0"/>
              <a:t>Preporučuje se </a:t>
            </a:r>
            <a:r>
              <a:rPr lang="hr-HR" sz="1400" b="1" dirty="0" smtClean="0"/>
              <a:t>temeljit pregled postojećeg sustava supstitucijske terapije</a:t>
            </a:r>
            <a:r>
              <a:rPr lang="hr-HR" sz="1400" dirty="0" smtClean="0"/>
              <a:t> kako bi se izmijenile postojeće metode i prakse.</a:t>
            </a:r>
            <a:endParaRPr lang="en-US" sz="1400" dirty="0" smtClean="0"/>
          </a:p>
          <a:p>
            <a:pPr>
              <a:buNone/>
            </a:pPr>
            <a:endParaRPr lang="nl-NL" sz="1400" dirty="0"/>
          </a:p>
          <a:p>
            <a:pPr lvl="0"/>
            <a:endParaRPr lang="nl-NL" sz="1400" dirty="0"/>
          </a:p>
          <a:p>
            <a:endParaRPr lang="nl-NL" sz="1400" dirty="0"/>
          </a:p>
          <a:p>
            <a:pPr lvl="0"/>
            <a:endParaRPr lang="nl-NL" sz="1400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395536" y="476672"/>
            <a:ext cx="82089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Evaluacija Nacionalne strategije suzbijanja zlouporabe droga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2017. </a:t>
            </a:r>
            <a:endParaRPr kumimoji="0" lang="hr-HR" sz="2800" b="1" i="0" u="none" strike="noStrike" kern="1200" cap="none" spc="0" normalizeH="0" baseline="0" noProof="0" dirty="0" smtClean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noProof="0" dirty="0" smtClean="0">
                <a:solidFill>
                  <a:srgbClr val="E20031"/>
                </a:solidFill>
                <a:latin typeface="Verdana" pitchFamily="34" charset="0"/>
                <a:ea typeface="+mj-ea"/>
                <a:cs typeface="+mj-cs"/>
              </a:rPr>
              <a:t>Preporuke (I)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003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2003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67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mbos Presentatie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169C769D-342D-4845-9900-1AFF4096EECD}" vid="{5CE4DEF5-1313-4506-9BD7-9E5EF265C132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Trimbos presentatie</Template>
  <TotalTime>465</TotalTime>
  <Words>1032</Words>
  <Application>Microsoft Office PowerPoint</Application>
  <PresentationFormat>Prikaz na zaslonu (4:3)</PresentationFormat>
  <Paragraphs>140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Trimbos Presentatiesjabloon</vt:lpstr>
      <vt:lpstr>Evaluacija Nacionalne strategije suzbijanja zlouporabe droga za razdoblje od 2012. do 2017. godine</vt:lpstr>
      <vt:lpstr>Evaluacije </vt:lpstr>
      <vt:lpstr>  Evaluacija Nacionalne strategije suzbijanja zlouporabe droga  2017.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Rasprava  </vt:lpstr>
      <vt:lpstr>  Hvala </vt:lpstr>
    </vt:vector>
  </TitlesOfParts>
  <Company>Trimbos instituut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Danielle Branderhorst</dc:creator>
  <cp:lastModifiedBy>Windows User</cp:lastModifiedBy>
  <cp:revision>33</cp:revision>
  <dcterms:created xsi:type="dcterms:W3CDTF">2017-02-09T08:26:24Z</dcterms:created>
  <dcterms:modified xsi:type="dcterms:W3CDTF">2017-09-25T11:18:53Z</dcterms:modified>
</cp:coreProperties>
</file>